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9"/>
  </p:notesMasterIdLst>
  <p:sldIdLst>
    <p:sldId id="256" r:id="rId2"/>
    <p:sldId id="301" r:id="rId3"/>
    <p:sldId id="257" r:id="rId4"/>
    <p:sldId id="270" r:id="rId5"/>
    <p:sldId id="259" r:id="rId6"/>
    <p:sldId id="258" r:id="rId7"/>
    <p:sldId id="273" r:id="rId8"/>
    <p:sldId id="260" r:id="rId9"/>
    <p:sldId id="261" r:id="rId10"/>
    <p:sldId id="262" r:id="rId11"/>
    <p:sldId id="277" r:id="rId12"/>
    <p:sldId id="263" r:id="rId13"/>
    <p:sldId id="274" r:id="rId14"/>
    <p:sldId id="278" r:id="rId15"/>
    <p:sldId id="280" r:id="rId16"/>
    <p:sldId id="275" r:id="rId17"/>
    <p:sldId id="264" r:id="rId18"/>
    <p:sldId id="281" r:id="rId19"/>
    <p:sldId id="266" r:id="rId20"/>
    <p:sldId id="271" r:id="rId21"/>
    <p:sldId id="286" r:id="rId22"/>
    <p:sldId id="287" r:id="rId23"/>
    <p:sldId id="289" r:id="rId24"/>
    <p:sldId id="290" r:id="rId25"/>
    <p:sldId id="288" r:id="rId26"/>
    <p:sldId id="272" r:id="rId27"/>
    <p:sldId id="283" r:id="rId28"/>
    <p:sldId id="291" r:id="rId29"/>
    <p:sldId id="292" r:id="rId30"/>
    <p:sldId id="294" r:id="rId31"/>
    <p:sldId id="296" r:id="rId32"/>
    <p:sldId id="297" r:id="rId33"/>
    <p:sldId id="295" r:id="rId34"/>
    <p:sldId id="299" r:id="rId35"/>
    <p:sldId id="300" r:id="rId36"/>
    <p:sldId id="303" r:id="rId37"/>
    <p:sldId id="298" r:id="rId3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33A1F"/>
    <a:srgbClr val="007033"/>
    <a:srgbClr val="FF0D97"/>
    <a:srgbClr val="00CC00"/>
    <a:srgbClr val="003635"/>
    <a:srgbClr val="9EFF29"/>
    <a:srgbClr val="FF8225"/>
    <a:srgbClr val="FF2549"/>
    <a:srgbClr val="5DD5FF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03" autoAdjust="0"/>
    <p:restoredTop sz="94660"/>
  </p:normalViewPr>
  <p:slideViewPr>
    <p:cSldViewPr snapToGrid="0">
      <p:cViewPr>
        <p:scale>
          <a:sx n="70" d="100"/>
          <a:sy n="70" d="100"/>
        </p:scale>
        <p:origin x="-1272" y="-3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0B06-B074-48FC-8CFD-53D2CD8FB95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596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2454" y="2654708"/>
            <a:ext cx="8015750" cy="152645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454" y="4166414"/>
            <a:ext cx="8001000" cy="678426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3" y="563550"/>
            <a:ext cx="8259098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5" y="1467465"/>
            <a:ext cx="8244349" cy="3281516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040" y="539273"/>
            <a:ext cx="6626227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606"/>
            <a:ext cx="6651523" cy="350862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67" y="537114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736633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209030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736633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209030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12/17/2019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" y="0"/>
            <a:ext cx="913774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213756" y="225631"/>
            <a:ext cx="870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AFYONKARAHİSAR </a:t>
            </a:r>
          </a:p>
          <a:p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REHBERLİK VE ARAŞTIRMA MERKEZİ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101860" y="4845417"/>
            <a:ext cx="310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i="1" dirty="0" smtClean="0">
                <a:solidFill>
                  <a:schemeClr val="bg1"/>
                </a:solidFill>
                <a:latin typeface="Arial Narrow" pitchFamily="34" charset="0"/>
              </a:rPr>
              <a:t>Bu sunum Hülya AYDINLI tarafından hazırlanmıştır.</a:t>
            </a:r>
            <a:endParaRPr lang="tr-TR" sz="11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VISUAL ile ilgili görsel sonucu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234991" y="614153"/>
            <a:ext cx="8526871" cy="373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Genellikle düzenli ve titizdirler.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Karışıklık ve dağınıklıktan rahatsız olurlar.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Araç gereçlerin yeri bellidir ve bunların yeri değiştirilmez.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Çantaları, dolapları her zaman düzenlidir.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Dağınık ortamlarda çalışamazlar.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Yazmayı sevmeseler de defterlerini temiz ve itinalı kullanırlar.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Düz anlatım dediğimiz öğretim yönteminden yeterince yararlanamazlar.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Öğrendiklerini gözlerinin önüne getirerek hatırlamaya çalışırlar. 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9107" y="0"/>
            <a:ext cx="97966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etin kutusu"/>
          <p:cNvSpPr txBox="1"/>
          <p:nvPr/>
        </p:nvSpPr>
        <p:spPr>
          <a:xfrm>
            <a:off x="313898" y="861225"/>
            <a:ext cx="70695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GÖRSEL ÖĞRENCİLER</a:t>
            </a:r>
            <a:endParaRPr lang="tr-TR" sz="3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54677" y="1367302"/>
            <a:ext cx="86936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Okulda tertipli ve düzenlidir.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Kullanılmış ve yıpratılmış kitapları hiç sevmezler.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Öğretmeni gözleriyle takip ederler.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Öğretmenin kıyafetinin düzenli olması onlar için önemlidir.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Okul kıyafetleri düzenlidir.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Ödevlerini itina ile yaparlar. </a:t>
            </a:r>
          </a:p>
          <a:p>
            <a:pPr lvl="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Sözlü yönergeleri takip etmekte zorlanırlar. Yönergeler ne kadar uzun olursa o kadar çok güçlük çekerler. O nedenle tahtaya yazılmasını isterler.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89107" y="0"/>
            <a:ext cx="97966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356264" y="1324770"/>
            <a:ext cx="8787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Yönergelerin sistemli ve basamaklı olması onları rahatlatır.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Kurallara uymak ve disiplinli olmak en büyük özellikleridir.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Karmaşık ve ne olacağı belli olmayan işlerde huzursuz olurlar.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Uzak geleceğe ait planlar yaparlar. Plansızlık onlar için huzursuzluk demektir.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Gördükleri şeyleri görüntü olarak belleğe aktarırlar ve görüntülü olarak hatırlarlar.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Okudukları metindeki yazım, noktalama ve diğer dil bilgisi kurallarına duyarlıdırlar ve hataları çabuk fark ederler. </a:t>
            </a:r>
            <a:endParaRPr lang="tr-TR" sz="1500" b="1" dirty="0">
              <a:solidFill>
                <a:srgbClr val="007033"/>
              </a:solidFill>
              <a:latin typeface="Lucida Calligraphy" pitchFamily="66" charset="0"/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313898" y="861225"/>
            <a:ext cx="70695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GÖRSEL ÖĞRENCİLER</a:t>
            </a:r>
            <a:endParaRPr lang="tr-TR" sz="3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9" y="0"/>
            <a:ext cx="97966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etin kutusu"/>
          <p:cNvSpPr txBox="1"/>
          <p:nvPr/>
        </p:nvSpPr>
        <p:spPr>
          <a:xfrm>
            <a:off x="300247" y="1331124"/>
            <a:ext cx="8716161" cy="2832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Harita, poster, şema, grafik gibi görsel araçlarla kolay öğrenirler ve bu araçlarla öğrendiklerini kolay hatırlarlar.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Yapılacak işin başından sonuna kadar detaylarıyla belirlenmesi ve görülmesi gerekir.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Genellikle gördükleri şeyleri görüntü olarak belleğe kaydeder ve görüntü olarak hatırlarlar.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err="1" smtClean="0">
                <a:solidFill>
                  <a:srgbClr val="007033"/>
                </a:solidFill>
                <a:latin typeface="Lucida Calligraphy" pitchFamily="66" charset="0"/>
              </a:rPr>
              <a:t>Kinestetik</a:t>
            </a: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 ve işitsellere göre çok az yazım ve noktalama hatası yaparlar.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</a:pPr>
            <a:r>
              <a:rPr lang="tr-TR" sz="1500" b="1" dirty="0" smtClean="0">
                <a:solidFill>
                  <a:srgbClr val="007033"/>
                </a:solidFill>
                <a:latin typeface="Lucida Calligraphy" pitchFamily="66" charset="0"/>
              </a:rPr>
              <a:t>Bir şey düşünürken gözleri yukarı doğru bakar. </a:t>
            </a:r>
            <a:endParaRPr lang="tr-TR" sz="1500" b="1" dirty="0">
              <a:solidFill>
                <a:srgbClr val="007033"/>
              </a:solidFill>
              <a:latin typeface="Lucida Calligraphy" pitchFamily="66" charset="0"/>
            </a:endParaRPr>
          </a:p>
        </p:txBody>
      </p:sp>
      <p:sp>
        <p:nvSpPr>
          <p:cNvPr id="5" name="4 Metin kutusu"/>
          <p:cNvSpPr txBox="1"/>
          <p:nvPr/>
        </p:nvSpPr>
        <p:spPr>
          <a:xfrm>
            <a:off x="313898" y="861225"/>
            <a:ext cx="706954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GÖRSEL ÖĞRENCİLER</a:t>
            </a:r>
            <a:endParaRPr lang="tr-TR" sz="35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27547" y="1869744"/>
            <a:ext cx="8557146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tr-TR" b="1" dirty="0" smtClean="0">
                <a:solidFill>
                  <a:schemeClr val="bg1"/>
                </a:solidFill>
              </a:rPr>
              <a:t>Çalışabilecekleri derli toplu bir yere ihtiyaçları vardır.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343470" y="2431577"/>
            <a:ext cx="8557146" cy="5163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tr-TR" b="1" dirty="0" smtClean="0">
                <a:solidFill>
                  <a:schemeClr val="bg1"/>
                </a:solidFill>
              </a:rPr>
              <a:t>Bilgi ve kavramları sembol ve resimlere dönüştürmeleri, anlamayı ve bellekte tutmayı kolaylaştıracaktır.</a:t>
            </a:r>
          </a:p>
        </p:txBody>
      </p:sp>
      <p:sp>
        <p:nvSpPr>
          <p:cNvPr id="6" name="5 Dikdörtgen"/>
          <p:cNvSpPr/>
          <p:nvPr/>
        </p:nvSpPr>
        <p:spPr>
          <a:xfrm>
            <a:off x="343470" y="3113967"/>
            <a:ext cx="8557146" cy="3957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tr-TR" b="1" dirty="0" smtClean="0">
                <a:solidFill>
                  <a:schemeClr val="bg1"/>
                </a:solidFill>
              </a:rPr>
              <a:t>Öğrenmeleri gereken materyalleri kendileri planlamalı ve organize etmelidirler. </a:t>
            </a:r>
          </a:p>
        </p:txBody>
      </p:sp>
      <p:sp>
        <p:nvSpPr>
          <p:cNvPr id="7" name="6 Dikdörtgen"/>
          <p:cNvSpPr/>
          <p:nvPr/>
        </p:nvSpPr>
        <p:spPr>
          <a:xfrm>
            <a:off x="343469" y="3700820"/>
            <a:ext cx="8557146" cy="3957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tr-TR" b="1" dirty="0" smtClean="0">
                <a:solidFill>
                  <a:schemeClr val="bg1"/>
                </a:solidFill>
              </a:rPr>
              <a:t>Öğrenmeyi kolaylaştırmak için harita, şema, şekil ve diğer görsel araçlar kullanılmalıdır.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43469" y="4274026"/>
            <a:ext cx="8557146" cy="3957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tr-TR" b="1" dirty="0" smtClean="0">
                <a:solidFill>
                  <a:schemeClr val="bg1"/>
                </a:solidFill>
              </a:rPr>
              <a:t>Kelimeler yerine sembol, işaret ve grafikler tercih edilmelidir.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245658" y="723334"/>
            <a:ext cx="5063319" cy="1228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Görsel Öğrenen Çocukların 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öğrenmelerini ve hatırlamalarını  kolaylaştırmak için;</a:t>
            </a:r>
            <a:endParaRPr lang="tr-TR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27547" y="1869744"/>
            <a:ext cx="8557146" cy="521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b="1" dirty="0" smtClean="0">
                <a:solidFill>
                  <a:schemeClr val="bg1"/>
                </a:solidFill>
              </a:rPr>
              <a:t>Ders dinlerken veya konu çalışırken anladığını kısa cümle ya da birkaç anahtar kelimeyle özetlemelidirler.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343470" y="2593503"/>
            <a:ext cx="8557146" cy="3973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b="1" dirty="0" smtClean="0">
                <a:solidFill>
                  <a:schemeClr val="bg1"/>
                </a:solidFill>
              </a:rPr>
              <a:t>Ders dinlerken not almalıdırlar. </a:t>
            </a:r>
          </a:p>
        </p:txBody>
      </p:sp>
      <p:sp>
        <p:nvSpPr>
          <p:cNvPr id="6" name="5 Dikdörtgen"/>
          <p:cNvSpPr/>
          <p:nvPr/>
        </p:nvSpPr>
        <p:spPr>
          <a:xfrm>
            <a:off x="343470" y="3161592"/>
            <a:ext cx="8557146" cy="54363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i="1" dirty="0" smtClean="0">
                <a:solidFill>
                  <a:schemeClr val="bg1"/>
                </a:solidFill>
              </a:rPr>
              <a:t>Renk</a:t>
            </a:r>
            <a:r>
              <a:rPr lang="tr-TR" b="1" dirty="0" smtClean="0">
                <a:solidFill>
                  <a:schemeClr val="bg1"/>
                </a:solidFill>
              </a:rPr>
              <a:t>ler kullanılabilir. (Özellikle zıt renkler) Okurken önemli yerlerin altı renkli kalemlerle çizilebilir.  </a:t>
            </a:r>
          </a:p>
        </p:txBody>
      </p:sp>
      <p:sp>
        <p:nvSpPr>
          <p:cNvPr id="7" name="6 Dikdörtgen"/>
          <p:cNvSpPr/>
          <p:nvPr/>
        </p:nvSpPr>
        <p:spPr>
          <a:xfrm>
            <a:off x="343469" y="3872270"/>
            <a:ext cx="8557146" cy="49970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b="1" dirty="0" smtClean="0">
                <a:solidFill>
                  <a:schemeClr val="bg1"/>
                </a:solidFill>
              </a:rPr>
              <a:t>Anahtar sözcük kartları hazırlanabilir. Kartların az bilgi içermesi belleğe kolay yerleşmesini sağlayacaktır. 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43469" y="4521676"/>
            <a:ext cx="8557146" cy="3957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b="1" dirty="0" smtClean="0">
                <a:solidFill>
                  <a:schemeClr val="bg1"/>
                </a:solidFill>
              </a:rPr>
              <a:t>Karmaşık konular çizimlere dönüştürülebilir.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245658" y="723334"/>
            <a:ext cx="5063319" cy="1228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Görsel Öğrenen Çocukların 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öğrenmelerini ve hatırlamalarını  kolaylaştırmak için;</a:t>
            </a:r>
            <a:endParaRPr lang="tr-TR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T ile ilgili görsel sonucu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423081" y="198928"/>
            <a:ext cx="8393373" cy="4780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tr-TR" b="1" dirty="0" smtClean="0"/>
              <a:t> </a:t>
            </a:r>
            <a:r>
              <a:rPr lang="tr-TR" sz="4000" b="1" dirty="0" smtClean="0"/>
              <a:t>GÖRSEL YETİŞKİNLER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tr-TR" b="1" dirty="0" smtClean="0"/>
              <a:t>Yukarıdaki tüm özellikleri taşırlar. 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tr-TR" b="1" dirty="0" smtClean="0"/>
              <a:t>Çalıştıkları yerdeki insanların dağınıklık ve düzensizliğinden rahatsız olurlar. 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tr-TR" b="1" dirty="0" smtClean="0"/>
              <a:t>Planlı olmayı severler. Planladıkları işlerin aksaması huzursuzluk yaşamalarına neden olur.  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tr-TR" b="1" dirty="0" smtClean="0"/>
              <a:t>Hızlı konuşurlar. 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tr-TR" b="1" dirty="0" smtClean="0"/>
              <a:t>Disipline, kural koymaya ve kurallara uymaya çok isteklidirler. 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tr-TR" b="1" dirty="0" smtClean="0"/>
              <a:t>Yapılacak işleri tarihlendirirler ve bu tarihlere uymaya özen gösterirler. 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tr-TR" b="1" dirty="0" smtClean="0"/>
              <a:t>Görünüşlerine ve kıyafetlerine önem verirler. 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tr-TR" b="1" dirty="0" smtClean="0"/>
              <a:t>Arabaları ve yaşadıkları ortam her zaman temiz ve düzenlidir. 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tr-TR" b="1" dirty="0" smtClean="0"/>
              <a:t>Masalarının üzerinde yığınlar olsa bile mutlaka kendilerine özgü bir düzenleri vardır. </a:t>
            </a:r>
          </a:p>
          <a:p>
            <a:pPr lvl="0"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tr-TR" b="1" dirty="0" smtClean="0"/>
              <a:t>İyi gözlemcidirler. 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www.yazarhoca.com/wp-content/uploads/2017/09/korean-1894736_960_7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78" y="0"/>
            <a:ext cx="9130321" cy="5143500"/>
          </a:xfrm>
          <a:prstGeom prst="rect">
            <a:avLst/>
          </a:prstGeom>
          <a:noFill/>
        </p:spPr>
      </p:pic>
      <p:sp>
        <p:nvSpPr>
          <p:cNvPr id="3" name="2 Dikdörtgen"/>
          <p:cNvSpPr/>
          <p:nvPr/>
        </p:nvSpPr>
        <p:spPr>
          <a:xfrm>
            <a:off x="0" y="257175"/>
            <a:ext cx="9144000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2. İŞİTSEL ÖĞRENME STİLİ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304800" y="1038225"/>
            <a:ext cx="7010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İŞİTSEL ÖĞRENENLER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2834612" y="2543175"/>
            <a:ext cx="577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solidFill>
                  <a:schemeClr val="bg1"/>
                </a:solidFill>
              </a:rPr>
              <a:t>Dinleyerek, tartışarak ve sık sık iletişim kurarak öğrenmenin baskın olduğu öğrenme biçimidir. Seminerler, ses kayıtları, müzik veya benzeri ses öğeleri işitsel öğrenme stiline hâkim insanlara daha fazla hitap eder.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39938" name="Picture 2" descr="İ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053" y="1930043"/>
            <a:ext cx="2362200" cy="22461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409426" y="321228"/>
            <a:ext cx="78201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Diğer gruplardakilere göre daha konuşkandırlar. </a:t>
            </a: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Oyunlarını kendi başlarına oynuyor bile olsalar, sanki yanlarında birileri varmış gibi konuşarak oynarlar. </a:t>
            </a: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Yaşlarına göre daha kapsamlı cümleler kurarlar, kelime dağarcıkları geniştir. </a:t>
            </a: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Konuşmalarında bir ahenk ve melodi vardır. </a:t>
            </a:r>
          </a:p>
          <a:p>
            <a:pPr lvl="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</a:rPr>
              <a:t>Bir şey düşünürken kulak hizasına doğru bakarlar.</a:t>
            </a:r>
            <a:endParaRPr lang="tr-TR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isspng-loudspeaker-download-speaker-5a7e63c22f8eb1.29467669151823251419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6158" y="-996287"/>
            <a:ext cx="5266648" cy="3207224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232010" y="533678"/>
            <a:ext cx="3930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İŞİTSEL</a:t>
            </a:r>
          </a:p>
          <a:p>
            <a:r>
              <a:rPr lang="tr-TR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ÖĞRENCİLER</a:t>
            </a:r>
            <a:endParaRPr lang="tr-TR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68490" y="1791278"/>
            <a:ext cx="8775510" cy="279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Derste kendi kendilerine de olsa konuşurlar.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Sessiz okumakta zorluk çekerler çünkü kulaklarının duymadıklarını anlamakta zorlanırlar.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Konuşmaları, jest ve mimikleri taklit edebilirler.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Sınıf içerisinde sesten çok rahatsız olurlar. Konsantre olabilmeleri için hiçbir sesin olmamasını isterler.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Düşünürken de düşündüklerini sesli hale getirirler.  </a:t>
            </a:r>
            <a:endParaRPr lang="tr-TR" sz="1500" b="1" dirty="0">
              <a:solidFill>
                <a:schemeClr val="accent5">
                  <a:lumMod val="20000"/>
                  <a:lumOff val="80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isspng-loudspeaker-download-speaker-5a7e63c22f8eb1.29467669151823251419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6158" y="-996287"/>
            <a:ext cx="5266648" cy="3207224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232010" y="533678"/>
            <a:ext cx="3930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İŞİTSEL</a:t>
            </a:r>
          </a:p>
          <a:p>
            <a:r>
              <a:rPr lang="tr-TR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ÖĞRENCİLER</a:t>
            </a:r>
            <a:endParaRPr lang="tr-TR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45660" y="1615440"/>
            <a:ext cx="8898340" cy="3139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En iyi işiterek öğrenirler.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tr-TR" sz="1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Fakat öğretmen dersi anlattığı sırada konuşuyor olma ihtimalleri yüksektir. O nedenle derse kulak vermeleri gerekir.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Yabancı dil öğrenmeye yatkındırlar.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Konuşma ve dinleme becerileri çok iyidir. Okuma ve yazma becerilerinde zorlanırlar.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Öğrenirken konuşarak veya sesli okuyarak öğrenirler ve hatırlarken de aynı şekilde biri kendilerine okuyormuş ya da söylüyormuş gibi hatırlarlar.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kisspng-loudspeaker-download-speaker-5a7e63c22f8eb1.294676691518232514194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6158" y="-996287"/>
            <a:ext cx="5266648" cy="3207224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232010" y="676974"/>
            <a:ext cx="3930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İŞİTSEL</a:t>
            </a:r>
          </a:p>
          <a:p>
            <a:r>
              <a:rPr lang="tr-TR" sz="3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ÖĞRENCİLER</a:t>
            </a:r>
            <a:endParaRPr lang="tr-TR" sz="3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194084" y="1872441"/>
            <a:ext cx="8775510" cy="2870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Konuşarak öğrenirler.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Problemde verileni ve isteneni kavramak için sesli düşünürler.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Bir kelimenin yazılışını hatırlamak için kelimeyi sesli tekrar ederler.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Bulundukları yörenin şivesini ve öğretmenin telaffuzunu hemen kaparlar.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Şarkıları baştan sona sadece dinleyerek öğrenebilirler.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Lucida Calligraphy" pitchFamily="66" charset="0"/>
              </a:rPr>
              <a:t>İşitsel öğrenciler sese bu kadar duyarlı olmalarına rağmen TV veya müzik çalarları yüksek sesle dinleyebilirler (özellikle odada başka sesler varsa).  </a:t>
            </a:r>
            <a:endParaRPr lang="tr-TR" sz="1500" b="1" dirty="0">
              <a:solidFill>
                <a:schemeClr val="accent5">
                  <a:lumMod val="20000"/>
                  <a:lumOff val="80000"/>
                </a:schemeClr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27547" y="1869744"/>
            <a:ext cx="8557146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tr-TR" b="1" dirty="0" smtClean="0"/>
              <a:t>Ders çalışmak için sessiz bir ortam oluşturulmalıdır.</a:t>
            </a:r>
            <a:endParaRPr lang="tr-TR" b="1" dirty="0" smtClean="0">
              <a:solidFill>
                <a:schemeClr val="bg1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343470" y="2431577"/>
            <a:ext cx="8557146" cy="5163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/>
              <a:t>Konular tekrar edilirken yüksek sesle okunmalıdır.</a:t>
            </a:r>
          </a:p>
        </p:txBody>
      </p:sp>
      <p:sp>
        <p:nvSpPr>
          <p:cNvPr id="6" name="5 Dikdörtgen"/>
          <p:cNvSpPr/>
          <p:nvPr/>
        </p:nvSpPr>
        <p:spPr>
          <a:xfrm>
            <a:off x="343470" y="3113967"/>
            <a:ext cx="8557146" cy="3957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/>
              <a:t>Problem çözerken akıldan geçenler sesli olarak anlatılmalıdır. </a:t>
            </a:r>
          </a:p>
        </p:txBody>
      </p:sp>
      <p:sp>
        <p:nvSpPr>
          <p:cNvPr id="7" name="6 Dikdörtgen"/>
          <p:cNvSpPr/>
          <p:nvPr/>
        </p:nvSpPr>
        <p:spPr>
          <a:xfrm>
            <a:off x="343469" y="3700820"/>
            <a:ext cx="8557146" cy="3957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/>
              <a:t>Panel ve seminerlere katılım sağlanmalıdır.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43469" y="4274026"/>
            <a:ext cx="8557146" cy="3957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/>
              <a:t>Anlatırken de iyi öğrendiklerinden, çalışırken anlatım yöntemi kullanılabilir. </a:t>
            </a:r>
          </a:p>
        </p:txBody>
      </p:sp>
      <p:sp>
        <p:nvSpPr>
          <p:cNvPr id="9" name="8 Dikdörtgen"/>
          <p:cNvSpPr/>
          <p:nvPr/>
        </p:nvSpPr>
        <p:spPr>
          <a:xfrm>
            <a:off x="235026" y="329929"/>
            <a:ext cx="3486369" cy="1228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İşitsel Öğrenen Çocukların 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öğrenmelerini ve hatırlamalarını  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kolaylaştırmak için;</a:t>
            </a:r>
            <a:endParaRPr lang="tr-TR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11" y="0"/>
            <a:ext cx="4933507" cy="176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38179" y="2147778"/>
            <a:ext cx="8557146" cy="5749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/>
              <a:t>Öğrenmeyi kolaylaştırmak için çalışma grupları oluşturulabilir ya da bir çalışma arkadaşı bulunabilir.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354102" y="2888777"/>
            <a:ext cx="8557146" cy="5163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/>
              <a:t>Öğrenilmesi gereken materyal şarkılara dönüştürülüp ve yüksek sesle söylenebilir.</a:t>
            </a:r>
          </a:p>
        </p:txBody>
      </p:sp>
      <p:sp>
        <p:nvSpPr>
          <p:cNvPr id="6" name="5 Dikdörtgen"/>
          <p:cNvSpPr/>
          <p:nvPr/>
        </p:nvSpPr>
        <p:spPr>
          <a:xfrm>
            <a:off x="354102" y="3571167"/>
            <a:ext cx="8557146" cy="3957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err="1" smtClean="0"/>
              <a:t>Cd</a:t>
            </a:r>
            <a:r>
              <a:rPr lang="tr-TR" b="1" dirty="0" smtClean="0"/>
              <a:t> çalar gibi işitsel cihazlar kullanabilirler.</a:t>
            </a:r>
          </a:p>
        </p:txBody>
      </p:sp>
      <p:sp>
        <p:nvSpPr>
          <p:cNvPr id="7" name="6 Dikdörtgen"/>
          <p:cNvSpPr/>
          <p:nvPr/>
        </p:nvSpPr>
        <p:spPr>
          <a:xfrm>
            <a:off x="354101" y="4158020"/>
            <a:ext cx="8557146" cy="3957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/>
              <a:t>Okuduklarını kasete kaydederek kendi kasetlerini oluşturabilirler.</a:t>
            </a:r>
          </a:p>
        </p:txBody>
      </p:sp>
      <p:sp>
        <p:nvSpPr>
          <p:cNvPr id="9" name="8 Dikdörtgen"/>
          <p:cNvSpPr/>
          <p:nvPr/>
        </p:nvSpPr>
        <p:spPr>
          <a:xfrm>
            <a:off x="266924" y="585111"/>
            <a:ext cx="3486369" cy="1228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İşitsel Öğrenen Çocukların 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öğrenmelerini ve hatırlamalarını  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kolaylaştırmak için;</a:t>
            </a:r>
            <a:endParaRPr lang="tr-TR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5311" y="0"/>
            <a:ext cx="4933507" cy="176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Metin kutusu"/>
          <p:cNvSpPr txBox="1"/>
          <p:nvPr/>
        </p:nvSpPr>
        <p:spPr>
          <a:xfrm>
            <a:off x="1638794" y="154380"/>
            <a:ext cx="2766951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tr-TR" sz="3000" b="1" dirty="0" smtClean="0"/>
              <a:t>İŞİTSEL  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tr-TR" sz="3000" b="1" dirty="0" smtClean="0"/>
              <a:t>YETİŞKİNLER</a:t>
            </a:r>
          </a:p>
        </p:txBody>
      </p:sp>
      <p:sp>
        <p:nvSpPr>
          <p:cNvPr id="8" name="7 Metin kutusu"/>
          <p:cNvSpPr txBox="1"/>
          <p:nvPr/>
        </p:nvSpPr>
        <p:spPr>
          <a:xfrm>
            <a:off x="5922335" y="498166"/>
            <a:ext cx="3221665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b="1" dirty="0" smtClean="0"/>
              <a:t>Konuşkandırlar.       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b="1" dirty="0" smtClean="0"/>
              <a:t>Güzel ve ahenkli konuşurlar, ses tonlarını iyi ayarlarlar.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b="1" dirty="0" smtClean="0"/>
              <a:t>Müziğe duyarlıdırlar. İş yaparken müzik dinlemeyi severler. </a:t>
            </a:r>
          </a:p>
          <a:p>
            <a:pPr marL="342900" lvl="0" indent="-34290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b="1" dirty="0" smtClean="0"/>
              <a:t>Sabah kalktıklarında şarkı mırıldanırlar. </a:t>
            </a:r>
          </a:p>
        </p:txBody>
      </p:sp>
      <p:sp>
        <p:nvSpPr>
          <p:cNvPr id="9" name="8 Metin kutusu"/>
          <p:cNvSpPr txBox="1"/>
          <p:nvPr/>
        </p:nvSpPr>
        <p:spPr>
          <a:xfrm>
            <a:off x="2634019" y="3060879"/>
            <a:ext cx="630796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b="1" dirty="0" smtClean="0"/>
              <a:t>Telefonun karşı tarafındakini ses tonundan hemen tanırlar. 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b="1" dirty="0" smtClean="0"/>
              <a:t>Okumaktansa dinlemeyi tercih ederler. </a:t>
            </a:r>
          </a:p>
          <a:p>
            <a:pPr marL="342900" lvl="0" indent="-3429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b="1" dirty="0" smtClean="0"/>
              <a:t>Dinlerken sürekli tasdik edici ya da reddedici sesler çıkarırlar. (</a:t>
            </a:r>
            <a:r>
              <a:rPr lang="tr-TR" b="1" dirty="0" err="1" smtClean="0"/>
              <a:t>Hıı</a:t>
            </a:r>
            <a:r>
              <a:rPr lang="tr-TR" b="1" dirty="0" smtClean="0"/>
              <a:t> hı, tamam, </a:t>
            </a:r>
            <a:r>
              <a:rPr lang="tr-TR" b="1" dirty="0" err="1" smtClean="0"/>
              <a:t>haa</a:t>
            </a:r>
            <a:r>
              <a:rPr lang="tr-TR" b="1" dirty="0" smtClean="0"/>
              <a:t>, hay Allah, cık cık, yapma ya...gibi.)</a:t>
            </a:r>
          </a:p>
          <a:p>
            <a:pPr marL="342900" indent="-342900" algn="just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endParaRPr lang="tr-T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Kinesthetic-Learners-Playing-with-Toy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0" y="257175"/>
            <a:ext cx="9144000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3. KİNESTETİK/DOKUNSAL ÖĞRENME STİLİ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36423" y="794776"/>
            <a:ext cx="49565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3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KİNESTETİK/DOKUNSAL ÖĞRENENLER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2834612" y="2543175"/>
            <a:ext cx="57721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solidFill>
                  <a:schemeClr val="bg1"/>
                </a:solidFill>
              </a:rPr>
              <a:t>Uygulayarak, dokunarak veya bizzat sürece dâhil olarak öğrenmenin baskın olduğu öğrenme stilidir. Deneyler, fiziksel araç gereçler, uygulama projeleri dokunsan öğrenme biçimine hâkim insanlara (</a:t>
            </a:r>
            <a:r>
              <a:rPr lang="tr-TR" dirty="0" err="1" smtClean="0">
                <a:solidFill>
                  <a:schemeClr val="bg1"/>
                </a:solidFill>
              </a:rPr>
              <a:t>kinestetiklere</a:t>
            </a:r>
            <a:r>
              <a:rPr lang="tr-TR" dirty="0" smtClean="0">
                <a:solidFill>
                  <a:schemeClr val="bg1"/>
                </a:solidFill>
              </a:rPr>
              <a:t>) daha fazla hitap eder.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43010" name="Picture 2" descr="https://encrypted-tbn0.gstatic.com/images?q=tbn:ANd9GcRFdmfzuQiXLlZVSTFD2XGS_3Satnj6ADMvNHrstCl8ttztgobT5Q&amp;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1870" y="1936933"/>
            <a:ext cx="1172504" cy="2701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191782" y="210407"/>
            <a:ext cx="8394077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sz="1500" b="1" dirty="0" smtClean="0">
                <a:solidFill>
                  <a:schemeClr val="bg1"/>
                </a:solidFill>
              </a:rPr>
              <a:t>Bebekliklerinden itibaren sürekli hareket isterler.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sz="1500" b="1" dirty="0" smtClean="0">
                <a:solidFill>
                  <a:schemeClr val="bg1"/>
                </a:solidFill>
              </a:rPr>
              <a:t>Dokunmayı ve dokunulmayı severler.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sz="1500" b="1" dirty="0" smtClean="0">
                <a:solidFill>
                  <a:schemeClr val="bg1"/>
                </a:solidFill>
              </a:rPr>
              <a:t>Düşme, itme, çekme, çarpışma son derece doğal davranışlarıdır.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sz="1500" b="1" dirty="0" smtClean="0">
                <a:solidFill>
                  <a:schemeClr val="bg1"/>
                </a:solidFill>
              </a:rPr>
              <a:t>Evin dışında oynuyorlarsa taşlar, topraklar, kayalar, ağaçlar ile sarmaş dolaştırlar.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sz="1500" b="1" dirty="0" smtClean="0">
                <a:solidFill>
                  <a:schemeClr val="bg1"/>
                </a:solidFill>
              </a:rPr>
              <a:t>Temiz kıyafetlerle evden çıkarlar, döndüklerinde gömlekleri sökülmüş, pantolon ve etekleri yırtılmış, düğmeleri kopmuş, dizleri sıyrılmış, üstleri toz-toprak içinde geri dönerler.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sz="1500" b="1" dirty="0" smtClean="0">
                <a:solidFill>
                  <a:schemeClr val="bg1"/>
                </a:solidFill>
              </a:rPr>
              <a:t>Görseller görüntü belleği, işitseller ses belleği, </a:t>
            </a:r>
            <a:r>
              <a:rPr lang="tr-TR" sz="1500" b="1" dirty="0" err="1" smtClean="0">
                <a:solidFill>
                  <a:schemeClr val="bg1"/>
                </a:solidFill>
              </a:rPr>
              <a:t>kinestetikler</a:t>
            </a:r>
            <a:r>
              <a:rPr lang="tr-TR" sz="1500" b="1" dirty="0" smtClean="0">
                <a:solidFill>
                  <a:schemeClr val="bg1"/>
                </a:solidFill>
              </a:rPr>
              <a:t> kas belleği kullanırlar.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sz="1500" b="1" dirty="0" smtClean="0">
                <a:solidFill>
                  <a:schemeClr val="bg1"/>
                </a:solidFill>
              </a:rPr>
              <a:t>Eşyalarının karışık olmasından hiç rahatsız olmazlar.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sz="1500" b="1" dirty="0" smtClean="0">
                <a:solidFill>
                  <a:schemeClr val="bg1"/>
                </a:solidFill>
              </a:rPr>
              <a:t>Tertipli olmak için çaba göstermezler. </a:t>
            </a:r>
          </a:p>
          <a:p>
            <a:pPr lvl="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Ø"/>
            </a:pPr>
            <a:r>
              <a:rPr lang="tr-TR" sz="1500" b="1" dirty="0" smtClean="0">
                <a:solidFill>
                  <a:schemeClr val="bg1"/>
                </a:solidFill>
              </a:rPr>
              <a:t>Düşünürken aşağı doğru bakarlar. </a:t>
            </a:r>
            <a:endParaRPr lang="tr-TR" sz="15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8241"/>
            <a:ext cx="9144000" cy="5431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21378" y="353554"/>
            <a:ext cx="3930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KİNESTETİK</a:t>
            </a:r>
          </a:p>
          <a:p>
            <a:r>
              <a:rPr lang="tr-TR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ÖĞRENCİLER</a:t>
            </a:r>
            <a:endParaRPr lang="tr-TR" sz="3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62773" y="1580760"/>
            <a:ext cx="8521916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C33A1F"/>
                </a:solidFill>
                <a:latin typeface="Lucida Calligraphy" pitchFamily="66" charset="0"/>
              </a:rPr>
              <a:t>Okul hayatında zorlanabilirler. </a:t>
            </a: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C33A1F"/>
                </a:solidFill>
                <a:latin typeface="Lucida Calligraphy" pitchFamily="66" charset="0"/>
              </a:rPr>
              <a:t>Oturdukları yerde uzun süre duramazlar. </a:t>
            </a: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C33A1F"/>
                </a:solidFill>
                <a:latin typeface="Lucida Calligraphy" pitchFamily="66" charset="0"/>
              </a:rPr>
              <a:t>Parmak kaldırmak, öğretmenin kendisini görmesini beklemeyi zaman kaybı olarak görürler. Hemen  harekete geçerler. Öğretmenin ”Tahtayı kim silecek?” demesi yerlerinden fırlamaları  için yeterlidir. </a:t>
            </a: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600" b="1" dirty="0" smtClean="0">
                <a:solidFill>
                  <a:srgbClr val="C33A1F"/>
                </a:solidFill>
                <a:latin typeface="Lucida Calligraphy" pitchFamily="66" charset="0"/>
              </a:rPr>
              <a:t>Bazı öğrenciler sportif faaliyetlerde başarılı olabilirler..</a:t>
            </a:r>
            <a:endParaRPr lang="tr-TR" sz="1600" b="1" dirty="0">
              <a:solidFill>
                <a:srgbClr val="C33A1F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16" y="2190469"/>
            <a:ext cx="8259098" cy="2334029"/>
          </a:xfrm>
        </p:spPr>
        <p:txBody>
          <a:bodyPr>
            <a:normAutofit fontScale="90000"/>
          </a:bodyPr>
          <a:lstStyle/>
          <a:p>
            <a:pPr algn="just"/>
            <a:r>
              <a:rPr lang="tr-TR" dirty="0" smtClean="0"/>
              <a:t>Çağımızın bilgi çağı olması ve öğrenmede kazanılması gereken bilgi, beceri, tutum ve davranışların gün geçtikçe artması, bireyin etkin öğrenmeyi bilmesini zorunlu hale getirmektedir.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0944"/>
            <a:ext cx="9144000" cy="5390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221378" y="353554"/>
            <a:ext cx="3930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KİNESTETİK</a:t>
            </a:r>
          </a:p>
          <a:p>
            <a:r>
              <a:rPr lang="tr-TR" sz="3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ÖĞRENCİLER</a:t>
            </a:r>
            <a:endParaRPr lang="tr-TR" sz="3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218364" y="1580760"/>
            <a:ext cx="8925635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C33A1F"/>
                </a:solidFill>
                <a:latin typeface="Lucida Calligraphy" pitchFamily="66" charset="0"/>
              </a:rPr>
              <a:t>Görsel ve işitsel mesajları algılamakta zorlanırlar. Ancak yaparak algılarlar. </a:t>
            </a: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C33A1F"/>
                </a:solidFill>
                <a:latin typeface="Lucida Calligraphy" pitchFamily="66" charset="0"/>
              </a:rPr>
              <a:t>Hareket hâlindeyken daha iyi öğrenirler. (Örneğin, kondisyon bisikletinde kitap okuduklarında daha iyi anlarlar.) </a:t>
            </a: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C33A1F"/>
                </a:solidFill>
                <a:latin typeface="Lucida Calligraphy" pitchFamily="66" charset="0"/>
              </a:rPr>
              <a:t>El şakası yaparlar, konuşurken el ve kollarını bol bol kullanırlar. </a:t>
            </a: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C33A1F"/>
                </a:solidFill>
                <a:latin typeface="Lucida Calligraphy" pitchFamily="66" charset="0"/>
              </a:rPr>
              <a:t>Dokunsallar daha çok ellerini kullanarak öğrenirler. </a:t>
            </a:r>
          </a:p>
          <a:p>
            <a:pPr lvl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tr-TR" sz="1500" b="1" dirty="0" smtClean="0">
                <a:solidFill>
                  <a:srgbClr val="C33A1F"/>
                </a:solidFill>
                <a:latin typeface="Lucida Calligraphy" pitchFamily="66" charset="0"/>
              </a:rPr>
              <a:t>Plan ve programdan fazla hoşlanmazlar.</a:t>
            </a:r>
            <a:endParaRPr lang="tr-TR" sz="1500" b="1" dirty="0">
              <a:solidFill>
                <a:srgbClr val="C33A1F"/>
              </a:solidFill>
              <a:latin typeface="Lucida Calligraphy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Resim" descr="coklu-zeka-kurami_nedir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090000"/>
              </a:clrFrom>
              <a:clrTo>
                <a:srgbClr val="090000">
                  <a:alpha val="0"/>
                </a:srgbClr>
              </a:clrTo>
            </a:clrChange>
          </a:blip>
          <a:srcRect l="9055" t="9094" r="30556" b="9360"/>
          <a:stretch>
            <a:fillRect/>
          </a:stretch>
        </p:blipFill>
        <p:spPr>
          <a:xfrm rot="5825848">
            <a:off x="4187433" y="-658313"/>
            <a:ext cx="3370846" cy="3032634"/>
          </a:xfrm>
          <a:prstGeom prst="rect">
            <a:avLst/>
          </a:prstGeom>
          <a:ln>
            <a:noFill/>
          </a:ln>
        </p:spPr>
      </p:pic>
      <p:pic>
        <p:nvPicPr>
          <p:cNvPr id="13" name="12 Resim" descr="coklu-zeka-kurami_nedir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090000"/>
              </a:clrFrom>
              <a:clrTo>
                <a:srgbClr val="090000">
                  <a:alpha val="0"/>
                </a:srgbClr>
              </a:clrTo>
            </a:clrChange>
          </a:blip>
          <a:srcRect l="9055" t="9094" r="30556" b="9360"/>
          <a:stretch>
            <a:fillRect/>
          </a:stretch>
        </p:blipFill>
        <p:spPr>
          <a:xfrm rot="19064783">
            <a:off x="2617065" y="-912126"/>
            <a:ext cx="2776076" cy="249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Dikdörtgen"/>
          <p:cNvSpPr/>
          <p:nvPr/>
        </p:nvSpPr>
        <p:spPr>
          <a:xfrm>
            <a:off x="327547" y="1869744"/>
            <a:ext cx="8557146" cy="395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/>
              <a:t>Çalışırken kendi istedikleri yerde ve şekilde çalışmalarına izin verilmelidir.</a:t>
            </a:r>
          </a:p>
        </p:txBody>
      </p:sp>
      <p:sp>
        <p:nvSpPr>
          <p:cNvPr id="5" name="4 Dikdörtgen"/>
          <p:cNvSpPr/>
          <p:nvPr/>
        </p:nvSpPr>
        <p:spPr>
          <a:xfrm>
            <a:off x="343470" y="2483892"/>
            <a:ext cx="8557146" cy="4094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tr-TR" b="1" dirty="0" smtClean="0"/>
              <a:t>Çalışırken hareket etmeleri kısıtlanmamalıdır. </a:t>
            </a:r>
          </a:p>
        </p:txBody>
      </p:sp>
      <p:sp>
        <p:nvSpPr>
          <p:cNvPr id="6" name="5 Dikdörtgen"/>
          <p:cNvSpPr/>
          <p:nvPr/>
        </p:nvSpPr>
        <p:spPr>
          <a:xfrm>
            <a:off x="343470" y="3113967"/>
            <a:ext cx="8557146" cy="39578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/>
              <a:t>Ellerini kullanabileceği çalışmalar </a:t>
            </a:r>
            <a:r>
              <a:rPr lang="tr-TR" b="1" dirty="0" smtClean="0"/>
              <a:t>yapılmalıdır</a:t>
            </a:r>
            <a:r>
              <a:rPr lang="tr-TR" b="1" dirty="0" smtClean="0"/>
              <a:t> </a:t>
            </a:r>
            <a:r>
              <a:rPr lang="tr-TR" b="1" dirty="0" smtClean="0"/>
              <a:t>(oyun hamuru, yapboz </a:t>
            </a:r>
            <a:r>
              <a:rPr lang="tr-TR" b="1" dirty="0" smtClean="0"/>
              <a:t>vb.) . </a:t>
            </a:r>
            <a:endParaRPr lang="tr-TR" b="1" dirty="0" smtClean="0"/>
          </a:p>
        </p:txBody>
      </p:sp>
      <p:sp>
        <p:nvSpPr>
          <p:cNvPr id="7" name="6 Dikdörtgen"/>
          <p:cNvSpPr/>
          <p:nvPr/>
        </p:nvSpPr>
        <p:spPr>
          <a:xfrm>
            <a:off x="343469" y="3700820"/>
            <a:ext cx="8557146" cy="3957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tr-TR" b="1" dirty="0" smtClean="0"/>
              <a:t>Derse konsantre olabilmeleri için ön sıralarda oturtulmalıdırlar.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43469" y="4274026"/>
            <a:ext cx="8557146" cy="5425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tr-TR" b="1" dirty="0" smtClean="0"/>
              <a:t>Laboratuar çalışmaları için fazladan zaman ayrılmalı, evde deneyler yapmaları için izin verilmelidir.</a:t>
            </a:r>
          </a:p>
        </p:txBody>
      </p:sp>
      <p:sp>
        <p:nvSpPr>
          <p:cNvPr id="9" name="8 Dikdörtgen"/>
          <p:cNvSpPr/>
          <p:nvPr/>
        </p:nvSpPr>
        <p:spPr>
          <a:xfrm>
            <a:off x="235026" y="329929"/>
            <a:ext cx="3486369" cy="1228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Kinestetik</a:t>
            </a: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Öğrenen Çocukların 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öğrenmelerini ve hatırlamalarını  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kolaylaştırmak için;</a:t>
            </a:r>
            <a:endParaRPr lang="tr-TR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1" name="10 Resim" descr="coklu-zeka-kurami_nedir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090000"/>
              </a:clrFrom>
              <a:clrTo>
                <a:srgbClr val="090000">
                  <a:alpha val="0"/>
                </a:srgbClr>
              </a:clrTo>
            </a:clrChange>
          </a:blip>
          <a:srcRect l="9055" t="9094" r="30556" b="9360"/>
          <a:stretch>
            <a:fillRect/>
          </a:stretch>
        </p:blipFill>
        <p:spPr>
          <a:xfrm>
            <a:off x="6599936" y="-696035"/>
            <a:ext cx="2776076" cy="2497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Resim" descr="coklu-zeka-kurami_nedir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090000"/>
              </a:clrFrom>
              <a:clrTo>
                <a:srgbClr val="090000">
                  <a:alpha val="0"/>
                </a:srgbClr>
              </a:clrTo>
            </a:clrChange>
          </a:blip>
          <a:srcRect l="9055" t="9094" r="30556" b="9360"/>
          <a:stretch>
            <a:fillRect/>
          </a:stretch>
        </p:blipFill>
        <p:spPr>
          <a:xfrm>
            <a:off x="6599936" y="-696035"/>
            <a:ext cx="2776076" cy="2497540"/>
          </a:xfrm>
          <a:prstGeom prst="rect">
            <a:avLst/>
          </a:prstGeom>
        </p:spPr>
      </p:pic>
      <p:pic>
        <p:nvPicPr>
          <p:cNvPr id="12" name="11 Resim" descr="coklu-zeka-kurami_nedir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090000"/>
              </a:clrFrom>
              <a:clrTo>
                <a:srgbClr val="090000">
                  <a:alpha val="0"/>
                </a:srgbClr>
              </a:clrTo>
            </a:clrChange>
          </a:blip>
          <a:srcRect l="9055" t="9094" r="30556" b="9360"/>
          <a:stretch>
            <a:fillRect/>
          </a:stretch>
        </p:blipFill>
        <p:spPr>
          <a:xfrm rot="5825848">
            <a:off x="4187433" y="-658313"/>
            <a:ext cx="3370846" cy="3032634"/>
          </a:xfrm>
          <a:prstGeom prst="rect">
            <a:avLst/>
          </a:prstGeom>
        </p:spPr>
      </p:pic>
      <p:pic>
        <p:nvPicPr>
          <p:cNvPr id="13" name="12 Resim" descr="coklu-zeka-kurami_nedir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090000"/>
              </a:clrFrom>
              <a:clrTo>
                <a:srgbClr val="090000">
                  <a:alpha val="0"/>
                </a:srgbClr>
              </a:clrTo>
            </a:clrChange>
          </a:blip>
          <a:srcRect l="9055" t="9094" r="30556" b="9360"/>
          <a:stretch>
            <a:fillRect/>
          </a:stretch>
        </p:blipFill>
        <p:spPr>
          <a:xfrm rot="19064783">
            <a:off x="2617065" y="-912126"/>
            <a:ext cx="2776076" cy="2497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Dikdörtgen"/>
          <p:cNvSpPr/>
          <p:nvPr/>
        </p:nvSpPr>
        <p:spPr>
          <a:xfrm>
            <a:off x="316914" y="1648047"/>
            <a:ext cx="8557146" cy="564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/>
              <a:t>Konu ile ilgili müze, tarihi yerler gibi yaşayarak öğrenebileceği mekânlar ziyaret edilmelidir. </a:t>
            </a:r>
          </a:p>
        </p:txBody>
      </p:sp>
      <p:sp>
        <p:nvSpPr>
          <p:cNvPr id="5" name="4 Dikdörtgen"/>
          <p:cNvSpPr/>
          <p:nvPr/>
        </p:nvSpPr>
        <p:spPr>
          <a:xfrm>
            <a:off x="332837" y="2378414"/>
            <a:ext cx="8557146" cy="5163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tr-TR" b="1" dirty="0" smtClean="0"/>
              <a:t>Bir şeyler anlatacakları zaman ayağa kalkma ve tüm vücudunu kullanarak anlatabilme özgürlüğüne sahip olmalıdırlar. </a:t>
            </a:r>
          </a:p>
        </p:txBody>
      </p:sp>
      <p:sp>
        <p:nvSpPr>
          <p:cNvPr id="6" name="5 Dikdörtgen"/>
          <p:cNvSpPr/>
          <p:nvPr/>
        </p:nvSpPr>
        <p:spPr>
          <a:xfrm>
            <a:off x="332837" y="3060804"/>
            <a:ext cx="8557146" cy="5967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tr-TR" b="1" dirty="0" smtClean="0"/>
              <a:t>Sözcükleri ya da sözel bilgileri öğrenirken kuma yazdırma yöntemi uygulanabilir</a:t>
            </a:r>
            <a:r>
              <a:rPr lang="tr-TR" b="1" dirty="0" smtClean="0"/>
              <a:t>.</a:t>
            </a:r>
          </a:p>
          <a:p>
            <a:pPr lvl="0" algn="just"/>
            <a:r>
              <a:rPr lang="tr-TR" b="1" dirty="0" smtClean="0"/>
              <a:t>Canlandırma, taklit yapma ile daha kolay öğrenirler.</a:t>
            </a:r>
            <a:endParaRPr lang="tr-TR" b="1" dirty="0" smtClean="0"/>
          </a:p>
        </p:txBody>
      </p:sp>
      <p:sp>
        <p:nvSpPr>
          <p:cNvPr id="7" name="6 Dikdörtgen"/>
          <p:cNvSpPr/>
          <p:nvPr/>
        </p:nvSpPr>
        <p:spPr>
          <a:xfrm>
            <a:off x="319189" y="3770487"/>
            <a:ext cx="8557146" cy="39578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tr-TR" b="1" dirty="0" smtClean="0"/>
              <a:t>Çalışırken elinde kitap ya da kartlarla ileri geri yürüyebilir, yüksek sesle okuyabilirler.</a:t>
            </a:r>
          </a:p>
        </p:txBody>
      </p:sp>
      <p:sp>
        <p:nvSpPr>
          <p:cNvPr id="8" name="7 Dikdörtgen"/>
          <p:cNvSpPr/>
          <p:nvPr/>
        </p:nvSpPr>
        <p:spPr>
          <a:xfrm>
            <a:off x="319189" y="4343693"/>
            <a:ext cx="8557146" cy="39578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tr-TR" b="1" dirty="0" smtClean="0"/>
              <a:t>İlgi duyduğu ve bedensel olarak da onu rahatlatabilecek  faaliyetlere yönlendirilebilirler.</a:t>
            </a:r>
          </a:p>
        </p:txBody>
      </p:sp>
      <p:sp>
        <p:nvSpPr>
          <p:cNvPr id="9" name="8 Dikdörtgen"/>
          <p:cNvSpPr/>
          <p:nvPr/>
        </p:nvSpPr>
        <p:spPr>
          <a:xfrm>
            <a:off x="235026" y="329929"/>
            <a:ext cx="3486369" cy="12282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Kinestetik</a:t>
            </a:r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Öğrenen Çocukların 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öğrenmelerini ve hatırlamalarını  </a:t>
            </a:r>
          </a:p>
          <a:p>
            <a:r>
              <a:rPr lang="tr-TR" b="1" dirty="0" smtClean="0">
                <a:solidFill>
                  <a:schemeClr val="bg1"/>
                </a:solidFill>
                <a:latin typeface="Arial Narrow" pitchFamily="34" charset="0"/>
              </a:rPr>
              <a:t>kolaylaştırmak için;</a:t>
            </a:r>
            <a:endParaRPr lang="tr-TR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10603" b="325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Metin kutusu"/>
          <p:cNvSpPr txBox="1"/>
          <p:nvPr/>
        </p:nvSpPr>
        <p:spPr>
          <a:xfrm>
            <a:off x="0" y="218176"/>
            <a:ext cx="2766951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tr-TR" sz="3000" b="1" dirty="0" smtClean="0">
                <a:solidFill>
                  <a:schemeClr val="tx2">
                    <a:lumMod val="75000"/>
                  </a:schemeClr>
                </a:solidFill>
              </a:rPr>
              <a:t>KİNESTETİK</a:t>
            </a:r>
          </a:p>
          <a:p>
            <a:pPr algn="ctr">
              <a:spcBef>
                <a:spcPts val="400"/>
              </a:spcBef>
              <a:spcAft>
                <a:spcPts val="400"/>
              </a:spcAft>
            </a:pPr>
            <a:r>
              <a:rPr lang="tr-TR" sz="3000" b="1" dirty="0" smtClean="0">
                <a:solidFill>
                  <a:schemeClr val="tx2">
                    <a:lumMod val="75000"/>
                  </a:schemeClr>
                </a:solidFill>
              </a:rPr>
              <a:t>YETİŞKİNLER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423081" y="1269241"/>
            <a:ext cx="8720919" cy="2952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Ev içinde kendilerine yapacak iş bulurlar. 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Her türlü sporu ve fiziksel 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aktiviteleri, gezmeyi </a:t>
            </a: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severler.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Hareket etmeyi, kişilerle konuşurken onlara dokunmayı, jest ve mimiklerini kullanmayı severler. </a:t>
            </a:r>
            <a:endParaRPr lang="tr-TR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Taklit ve canlandırma yetenekleri gözlemlenir.</a:t>
            </a:r>
          </a:p>
          <a:p>
            <a:pPr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  <a:buFont typeface="Wingdings" pitchFamily="2" charset="2"/>
              <a:buChar char="ü"/>
            </a:pPr>
            <a:r>
              <a:rPr lang="tr-TR" b="1" dirty="0" smtClean="0">
                <a:solidFill>
                  <a:schemeClr val="tx2">
                    <a:lumMod val="50000"/>
                  </a:schemeClr>
                </a:solidFill>
              </a:rPr>
              <a:t>El becerisi gerektiren alanla ilgilidirler.</a:t>
            </a:r>
            <a:endParaRPr lang="tr-TR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436729" y="1842447"/>
            <a:ext cx="8038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Öğrenme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stillerinin belirlenmesi, öğrenciler ile öğrenme eylemi arasındaki ilişkiyi anlamaya yardımcı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olmaktadır.</a:t>
            </a:r>
          </a:p>
          <a:p>
            <a:pPr algn="just"/>
            <a:endParaRPr lang="tr-TR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Anne baba olarak; çocuklarınızı gözlemleyerek öğrenmeyi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nasıl tercih ettiğini </a:t>
            </a: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keşfedebilirsiniz. </a:t>
            </a:r>
          </a:p>
          <a:p>
            <a:pPr algn="just"/>
            <a:endParaRPr lang="tr-TR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Çocuklarınızın öğrenme stillerinin fark etiğinizde onların daha iyi nasıl öğrenebilecekleriyle ilgili öğrenme ortamları oluşturabilir, farklı yaşantılar sunabilirsiniz.</a:t>
            </a:r>
          </a:p>
          <a:p>
            <a:pPr algn="just"/>
            <a:endParaRPr lang="tr-TR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hild learning ile ilgili görsel sonucu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2 Metin kutusu"/>
          <p:cNvSpPr txBox="1"/>
          <p:nvPr/>
        </p:nvSpPr>
        <p:spPr>
          <a:xfrm>
            <a:off x="5663821" y="300250"/>
            <a:ext cx="32208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000" b="1" dirty="0" smtClean="0">
                <a:solidFill>
                  <a:schemeClr val="bg1"/>
                </a:solidFill>
                <a:latin typeface="Monotype Corsiva" pitchFamily="66" charset="0"/>
              </a:rPr>
              <a:t>Her çocuk öğrenir,</a:t>
            </a:r>
          </a:p>
          <a:p>
            <a:r>
              <a:rPr lang="tr-TR" sz="3000" b="1" dirty="0" smtClean="0">
                <a:solidFill>
                  <a:schemeClr val="bg1"/>
                </a:solidFill>
                <a:latin typeface="Monotype Corsiva" pitchFamily="66" charset="0"/>
              </a:rPr>
              <a:t>Bazen aynı anda,</a:t>
            </a:r>
          </a:p>
          <a:p>
            <a:r>
              <a:rPr lang="tr-TR" sz="3000" b="1" dirty="0" smtClean="0">
                <a:solidFill>
                  <a:schemeClr val="bg1"/>
                </a:solidFill>
                <a:latin typeface="Monotype Corsiva" pitchFamily="66" charset="0"/>
              </a:rPr>
              <a:t>Bazen farklı anda,</a:t>
            </a:r>
          </a:p>
          <a:p>
            <a:r>
              <a:rPr lang="tr-TR" sz="3000" b="1" dirty="0" smtClean="0">
                <a:solidFill>
                  <a:schemeClr val="bg1"/>
                </a:solidFill>
                <a:latin typeface="Monotype Corsiva" pitchFamily="66" charset="0"/>
              </a:rPr>
              <a:t>Bazen aynı yolla, </a:t>
            </a:r>
          </a:p>
          <a:p>
            <a:r>
              <a:rPr lang="tr-TR" sz="3000" b="1" dirty="0" smtClean="0">
                <a:solidFill>
                  <a:schemeClr val="bg1"/>
                </a:solidFill>
                <a:latin typeface="Monotype Corsiva" pitchFamily="66" charset="0"/>
              </a:rPr>
              <a:t>Bazen farklı yolla…</a:t>
            </a:r>
            <a:endParaRPr lang="tr-TR" sz="30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296537" y="2524836"/>
            <a:ext cx="6619164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500" b="1" dirty="0" smtClean="0">
                <a:solidFill>
                  <a:schemeClr val="bg1"/>
                </a:solidFill>
              </a:rPr>
              <a:t>KAYNAKÇA</a:t>
            </a:r>
          </a:p>
          <a:p>
            <a:pPr algn="just"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</a:rPr>
              <a:t> Boydak, A. H. (2001). Öğrenme Stilleri. İstanbul: </a:t>
            </a:r>
            <a:r>
              <a:rPr lang="tr-TR" dirty="0" smtClean="0">
                <a:solidFill>
                  <a:schemeClr val="bg1"/>
                </a:solidFill>
              </a:rPr>
              <a:t>Beyaz Yayınları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tr-TR" dirty="0" smtClean="0">
                <a:solidFill>
                  <a:schemeClr val="bg1"/>
                </a:solidFill>
              </a:rPr>
              <a:t> Fuller, C.  (2002). Ben Farklıyım. İstanbul:Selis </a:t>
            </a:r>
            <a:r>
              <a:rPr lang="tr-TR" dirty="0" smtClean="0">
                <a:solidFill>
                  <a:schemeClr val="bg1"/>
                </a:solidFill>
              </a:rPr>
              <a:t>Kitaplar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tr-TR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1132765" y="2265529"/>
            <a:ext cx="72333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000" dirty="0" smtClean="0">
                <a:solidFill>
                  <a:schemeClr val="bg1"/>
                </a:solidFill>
                <a:latin typeface="Lucida Handwriting" pitchFamily="66" charset="0"/>
              </a:rPr>
              <a:t>d</a:t>
            </a:r>
            <a:r>
              <a:rPr lang="tr-TR" sz="3000" dirty="0" smtClean="0">
                <a:solidFill>
                  <a:schemeClr val="bg1"/>
                </a:solidFill>
                <a:latin typeface="Lucida Handwriting" pitchFamily="66" charset="0"/>
              </a:rPr>
              <a:t>inlediğiniz için </a:t>
            </a:r>
          </a:p>
          <a:p>
            <a:pPr algn="ctr"/>
            <a:r>
              <a:rPr lang="tr-TR" sz="6000" b="1" dirty="0" err="1" smtClean="0">
                <a:solidFill>
                  <a:schemeClr val="bg1"/>
                </a:solidFill>
                <a:latin typeface="Lucida Handwriting" pitchFamily="66" charset="0"/>
              </a:rPr>
              <a:t>Tesekkürler</a:t>
            </a:r>
            <a:r>
              <a:rPr lang="tr-TR" sz="6000" b="1" dirty="0" smtClean="0">
                <a:solidFill>
                  <a:schemeClr val="bg1"/>
                </a:solidFill>
                <a:latin typeface="Lucida Handwriting" pitchFamily="66" charset="0"/>
              </a:rPr>
              <a:t>…</a:t>
            </a:r>
            <a:endParaRPr lang="tr-TR" sz="6000" b="1" dirty="0">
              <a:solidFill>
                <a:schemeClr val="bg1"/>
              </a:solidFill>
              <a:latin typeface="Lucida Handwriting" pitchFamily="66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218364" y="894372"/>
            <a:ext cx="87046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AFYONKARAHİSAR </a:t>
            </a:r>
          </a:p>
          <a:p>
            <a:r>
              <a:rPr lang="tr-TR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REHBERLİK VE ARAŞTIRMA MERKEZİ</a:t>
            </a:r>
            <a:endParaRPr lang="tr-TR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6101860" y="4845417"/>
            <a:ext cx="31015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100" b="1" i="1" dirty="0" smtClean="0">
                <a:solidFill>
                  <a:schemeClr val="bg1"/>
                </a:solidFill>
                <a:latin typeface="Arial Narrow" pitchFamily="34" charset="0"/>
              </a:rPr>
              <a:t>Bu sunum Hülya AYDINLI tarafından hazırlanmıştır.</a:t>
            </a:r>
            <a:endParaRPr lang="tr-TR" sz="11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4 Oval"/>
          <p:cNvSpPr/>
          <p:nvPr/>
        </p:nvSpPr>
        <p:spPr>
          <a:xfrm>
            <a:off x="3057099" y="3575712"/>
            <a:ext cx="81887" cy="13647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316" y="2030670"/>
            <a:ext cx="8259098" cy="1674421"/>
          </a:xfrm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</a:pPr>
            <a:r>
              <a:rPr lang="tr-TR" sz="21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“Herkes öğrenebilir” </a:t>
            </a:r>
            <a:r>
              <a:rPr lang="tr-TR" sz="2100" b="1" i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(İnsanların çok büyük bir bölümü öğrenebilir) </a:t>
            </a:r>
            <a:r>
              <a:rPr lang="tr-TR" sz="2100" b="1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düşüncesiyle araştırılan öğrenme biçimleri, bireyler arası karakteristik farklar göz önünde bulundurularak keşfedilmiştir.</a:t>
            </a:r>
            <a:endParaRPr lang="en-US" sz="2100" b="1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37212" y="3111335"/>
            <a:ext cx="8259098" cy="1628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tr-TR" sz="22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Öğrenme stilleri, h</a:t>
            </a:r>
            <a:r>
              <a:rPr kumimoji="0" lang="tr-TR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er bireyin farklı yöntemlerle bilgiye ulaşma ve bilgiyi kayıt etme tarzına sahip olması mantığına dayanmaktadır.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Resim" descr="C:\Users\pc\Desktop\H.A\5a1ca0ed66a850.2180626415118256454205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25886"/>
            <a:ext cx="7065818" cy="5400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61901" y="851103"/>
            <a:ext cx="4809507" cy="3508626"/>
          </a:xfrm>
        </p:spPr>
        <p:txBody>
          <a:bodyPr>
            <a:normAutofit/>
          </a:bodyPr>
          <a:lstStyle/>
          <a:p>
            <a:pPr algn="just"/>
            <a:r>
              <a:rPr lang="tr-TR" sz="2000" b="1" dirty="0" smtClean="0">
                <a:solidFill>
                  <a:schemeClr val="bg2">
                    <a:lumMod val="25000"/>
                  </a:schemeClr>
                </a:solidFill>
              </a:rPr>
              <a:t>Bireylerin öğrenme stillerinin ne olduğu belirlenirse, bu bireylerin nasıl öğrenebileceği ve onlara yönelik nasıl bir öğretim planlanacağını belirlemek daha kolay olur.</a:t>
            </a:r>
          </a:p>
          <a:p>
            <a:pPr algn="just"/>
            <a:endParaRPr lang="tr-TR" sz="5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just"/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</a:rPr>
              <a:t>Öğrenme stilleri, her bir öğrencinin yeni ve zor bilgiyi öğrenmeye hazırlanırken, öğrenirken ve hatırlarken farklı ve kendilerine özgü yollar kullanmasıdır.</a:t>
            </a:r>
            <a:r>
              <a:rPr lang="tr-TR" sz="2000" b="1" dirty="0" smtClean="0">
                <a:solidFill>
                  <a:schemeClr val="bg2">
                    <a:lumMod val="25000"/>
                  </a:schemeClr>
                </a:solidFill>
              </a:rPr>
              <a:t> 				             </a:t>
            </a:r>
            <a:r>
              <a:rPr lang="tr-TR" sz="2000" b="1" dirty="0" err="1" smtClean="0">
                <a:solidFill>
                  <a:schemeClr val="bg2">
                    <a:lumMod val="25000"/>
                  </a:schemeClr>
                </a:solidFill>
              </a:rPr>
              <a:t>Rita</a:t>
            </a:r>
            <a:r>
              <a:rPr lang="tr-TR" sz="2000" b="1" dirty="0" smtClean="0">
                <a:solidFill>
                  <a:schemeClr val="bg2">
                    <a:lumMod val="25000"/>
                  </a:schemeClr>
                </a:solidFill>
              </a:rPr>
              <a:t> DUNN</a:t>
            </a:r>
          </a:p>
          <a:p>
            <a:pPr algn="just"/>
            <a:endParaRPr lang="en-U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Metin kutusu"/>
          <p:cNvSpPr txBox="1"/>
          <p:nvPr/>
        </p:nvSpPr>
        <p:spPr>
          <a:xfrm>
            <a:off x="475013" y="3146963"/>
            <a:ext cx="80633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FFC000"/>
                </a:solidFill>
              </a:rPr>
              <a:t> Üç çeşit öğrenme stili vardır: GÖRSEL, İŞİTSEL, KİNESTETİK. 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rgbClr val="92D050"/>
                </a:solidFill>
              </a:rPr>
              <a:t> Çocuklarınız için de sizler için çoğunlukla biri ağırlıklı olmak üzere her üç öğrenme stiline de sahipsiniz.</a:t>
            </a:r>
          </a:p>
          <a:p>
            <a:pPr algn="just">
              <a:buFont typeface="Wingdings" pitchFamily="2" charset="2"/>
              <a:buChar char="v"/>
            </a:pPr>
            <a:r>
              <a:rPr lang="tr-TR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Bir öğrenme stili bir diğerinden iyi veya kötü değildir. Herkes yaşamı boyunca tüm stilleri kullanmakta ancak bir tanesini daha fazla tercih etmektedir.</a:t>
            </a:r>
            <a:endParaRPr lang="tr-TR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Metin kutusu"/>
          <p:cNvSpPr txBox="1"/>
          <p:nvPr/>
        </p:nvSpPr>
        <p:spPr>
          <a:xfrm>
            <a:off x="2853559" y="4351283"/>
            <a:ext cx="49819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Peki çocuğunuz hangi stile sahip?</a:t>
            </a:r>
            <a:endParaRPr lang="tr-TR" sz="2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yazarhoca.com/wp-content/uploads/2017/09/aec-1782427_960_7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0" y="257175"/>
            <a:ext cx="9144000" cy="44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 GÖRSEL ÖĞRENME STİLİ</a:t>
            </a:r>
          </a:p>
        </p:txBody>
      </p:sp>
    </p:spTree>
    <p:extLst>
      <p:ext uri="{BB962C8B-B14F-4D97-AF65-F5344CB8AC3E}">
        <p14:creationId xmlns:p14="http://schemas.microsoft.com/office/powerpoint/2010/main" xmlns="" val="10910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304800" y="1038225"/>
            <a:ext cx="7010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GÖRSEL ÖĞRENENLER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2752725" y="2543175"/>
            <a:ext cx="5772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Görerek, gözlem yaparak ve okuyarak öğrenmenin baskın olduğu öğrenme biçimidir. Görsel tablolar, renkli bloklar, çeşitli görsel kompozisyonlar görsel öğrenme stiline hâkim insanlara daha fazla hitap eder.</a:t>
            </a:r>
            <a:endParaRPr lang="tr-TR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" y="1800225"/>
            <a:ext cx="1885950" cy="2552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1541</Words>
  <Application>Microsoft Office PowerPoint</Application>
  <PresentationFormat>Ekran Gösterisi (16:9)</PresentationFormat>
  <Paragraphs>192</Paragraphs>
  <Slides>37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37</vt:i4>
      </vt:variant>
    </vt:vector>
  </HeadingPairs>
  <TitlesOfParts>
    <vt:vector size="38" baseType="lpstr">
      <vt:lpstr>Office Theme</vt:lpstr>
      <vt:lpstr>Slayt 1</vt:lpstr>
      <vt:lpstr>Slayt 2</vt:lpstr>
      <vt:lpstr>Çağımızın bilgi çağı olması ve öğrenmede kazanılması gereken bilgi, beceri, tutum ve davranışların gün geçtikçe artması, bireyin etkin öğrenmeyi bilmesini zorunlu hale getirmektedir. </vt:lpstr>
      <vt:lpstr> “Herkes öğrenebilir” (İnsanların çok büyük bir bölümü öğrenebilir) düşüncesiyle araştırılan öğrenme biçimleri, bireyler arası karakteristik farklar göz önünde bulundurularak keşfedilmiştir.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2019-12-17T12:46:16Z</dcterms:modified>
</cp:coreProperties>
</file>